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7" autoAdjust="0"/>
    <p:restoredTop sz="94660"/>
  </p:normalViewPr>
  <p:slideViewPr>
    <p:cSldViewPr snapToGrid="0" showGuides="1">
      <p:cViewPr varScale="1">
        <p:scale>
          <a:sx n="101" d="100"/>
          <a:sy n="101" d="100"/>
        </p:scale>
        <p:origin x="132" y="330"/>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6AB1ED-2F9E-4605-8A45-72E5319BA730}" type="doc">
      <dgm:prSet loTypeId="urn:microsoft.com/office/officeart/2005/8/layout/venn1" loCatId="relationship" qsTypeId="urn:microsoft.com/office/officeart/2005/8/quickstyle/simple1" qsCatId="simple" csTypeId="urn:microsoft.com/office/officeart/2005/8/colors/colorful4" csCatId="colorful" phldr="1"/>
      <dgm:spPr/>
    </dgm:pt>
    <dgm:pt modelId="{ABD7B762-6457-4F76-BD97-91591E342B72}">
      <dgm:prSet phldrT="[Text]" custT="1"/>
      <dgm:spPr/>
      <dgm:t>
        <a:bodyPr/>
        <a:lstStyle/>
        <a:p>
          <a:r>
            <a:rPr lang="en-US" sz="2000" dirty="0" smtClean="0"/>
            <a:t>Partner 1: ??</a:t>
          </a:r>
        </a:p>
        <a:p>
          <a:r>
            <a:rPr lang="en-US" sz="2000" dirty="0" smtClean="0"/>
            <a:t>Inventor/Owner of US-technology</a:t>
          </a:r>
          <a:endParaRPr lang="en-US" sz="2000" dirty="0"/>
        </a:p>
      </dgm:t>
    </dgm:pt>
    <dgm:pt modelId="{B89E409D-1458-463A-B16F-9BC22A6E7D5F}" type="parTrans" cxnId="{CC02B605-773B-4E44-9804-196EA3E4876F}">
      <dgm:prSet/>
      <dgm:spPr/>
      <dgm:t>
        <a:bodyPr/>
        <a:lstStyle/>
        <a:p>
          <a:endParaRPr lang="en-US"/>
        </a:p>
      </dgm:t>
    </dgm:pt>
    <dgm:pt modelId="{2E3C37AB-B246-4751-864D-654367D5BA84}" type="sibTrans" cxnId="{CC02B605-773B-4E44-9804-196EA3E4876F}">
      <dgm:prSet/>
      <dgm:spPr/>
      <dgm:t>
        <a:bodyPr/>
        <a:lstStyle/>
        <a:p>
          <a:endParaRPr lang="en-US"/>
        </a:p>
      </dgm:t>
    </dgm:pt>
    <dgm:pt modelId="{95CEA5B6-6E20-4FFD-9797-9DBAB3E11B2F}">
      <dgm:prSet phldrT="[Text]" custT="1"/>
      <dgm:spPr/>
      <dgm:t>
        <a:bodyPr/>
        <a:lstStyle/>
        <a:p>
          <a:r>
            <a:rPr lang="en-US" sz="1600" dirty="0" smtClean="0"/>
            <a:t>Partner 2: </a:t>
          </a:r>
          <a:br>
            <a:rPr lang="en-US" sz="1600" dirty="0" smtClean="0"/>
          </a:br>
          <a:r>
            <a:rPr lang="en-US" sz="1600" dirty="0" smtClean="0"/>
            <a:t>ETH Zürich </a:t>
          </a:r>
          <a:br>
            <a:rPr lang="en-US" sz="1600" dirty="0" smtClean="0"/>
          </a:br>
          <a:r>
            <a:rPr lang="en-US" sz="1600" dirty="0" smtClean="0"/>
            <a:t>(Bruno Gander</a:t>
          </a:r>
          <a:r>
            <a:rPr lang="en-US" sz="1400" dirty="0" smtClean="0"/>
            <a:t>)</a:t>
          </a:r>
        </a:p>
        <a:p>
          <a:r>
            <a:rPr lang="en-US" sz="1600" dirty="0" smtClean="0"/>
            <a:t>Technology assessment for production of </a:t>
          </a:r>
          <a:r>
            <a:rPr lang="en-US" sz="1600" dirty="0" err="1" smtClean="0"/>
            <a:t>nanoparticulate</a:t>
          </a:r>
          <a:r>
            <a:rPr lang="en-US" sz="1600" dirty="0" smtClean="0"/>
            <a:t> drug delivery system</a:t>
          </a:r>
          <a:endParaRPr lang="en-US" sz="1600" dirty="0"/>
        </a:p>
      </dgm:t>
    </dgm:pt>
    <dgm:pt modelId="{7F3EDB0D-263C-41A3-9B96-8EC27488D8CC}" type="parTrans" cxnId="{830F02E0-34CD-4BEC-ADA3-F5F1D25A73BB}">
      <dgm:prSet/>
      <dgm:spPr/>
      <dgm:t>
        <a:bodyPr/>
        <a:lstStyle/>
        <a:p>
          <a:endParaRPr lang="en-US"/>
        </a:p>
      </dgm:t>
    </dgm:pt>
    <dgm:pt modelId="{584A668E-2627-438A-B16D-E0E6D4597F73}" type="sibTrans" cxnId="{830F02E0-34CD-4BEC-ADA3-F5F1D25A73BB}">
      <dgm:prSet/>
      <dgm:spPr/>
      <dgm:t>
        <a:bodyPr/>
        <a:lstStyle/>
        <a:p>
          <a:endParaRPr lang="en-US"/>
        </a:p>
      </dgm:t>
    </dgm:pt>
    <dgm:pt modelId="{D677A843-D117-4689-8C41-713C3CC9D85C}">
      <dgm:prSet phldrT="[Text]" custT="1"/>
      <dgm:spPr/>
      <dgm:t>
        <a:bodyPr/>
        <a:lstStyle/>
        <a:p>
          <a:r>
            <a:rPr lang="en-US" sz="1600" dirty="0" smtClean="0"/>
            <a:t>Partner 3: </a:t>
          </a:r>
          <a:br>
            <a:rPr lang="en-US" sz="1600" dirty="0" smtClean="0"/>
          </a:br>
          <a:r>
            <a:rPr lang="en-US" sz="1600" dirty="0" smtClean="0"/>
            <a:t>R. </a:t>
          </a:r>
          <a:r>
            <a:rPr lang="en-US" sz="1600" dirty="0" err="1" smtClean="0"/>
            <a:t>Illi</a:t>
          </a:r>
          <a:r>
            <a:rPr lang="en-US" sz="1600" dirty="0" smtClean="0"/>
            <a:t> &amp; J-W. Chen</a:t>
          </a:r>
        </a:p>
        <a:p>
          <a:r>
            <a:rPr lang="en-US" sz="1600" dirty="0" smtClean="0"/>
            <a:t>Business development; Commercial exploitation</a:t>
          </a:r>
        </a:p>
        <a:p>
          <a:endParaRPr lang="en-US" sz="1600" dirty="0" smtClean="0"/>
        </a:p>
      </dgm:t>
    </dgm:pt>
    <dgm:pt modelId="{08B21E2B-EC50-4BFE-808F-802660724729}" type="parTrans" cxnId="{EFEB504D-3995-462D-8DBD-9F49AD928A94}">
      <dgm:prSet/>
      <dgm:spPr/>
      <dgm:t>
        <a:bodyPr/>
        <a:lstStyle/>
        <a:p>
          <a:endParaRPr lang="en-US"/>
        </a:p>
      </dgm:t>
    </dgm:pt>
    <dgm:pt modelId="{2AA0130D-1965-4AC0-98FE-554149793049}" type="sibTrans" cxnId="{EFEB504D-3995-462D-8DBD-9F49AD928A94}">
      <dgm:prSet/>
      <dgm:spPr/>
      <dgm:t>
        <a:bodyPr/>
        <a:lstStyle/>
        <a:p>
          <a:endParaRPr lang="en-US"/>
        </a:p>
      </dgm:t>
    </dgm:pt>
    <dgm:pt modelId="{55123CF5-040B-4769-8D47-A0F0BC86AB1B}" type="pres">
      <dgm:prSet presAssocID="{E46AB1ED-2F9E-4605-8A45-72E5319BA730}" presName="compositeShape" presStyleCnt="0">
        <dgm:presLayoutVars>
          <dgm:chMax val="7"/>
          <dgm:dir/>
          <dgm:resizeHandles val="exact"/>
        </dgm:presLayoutVars>
      </dgm:prSet>
      <dgm:spPr/>
    </dgm:pt>
    <dgm:pt modelId="{DEAB22BE-6ACD-4304-B8C9-FF05A9AC0202}" type="pres">
      <dgm:prSet presAssocID="{ABD7B762-6457-4F76-BD97-91591E342B72}" presName="circ1" presStyleLbl="vennNode1" presStyleIdx="0" presStyleCnt="3"/>
      <dgm:spPr/>
      <dgm:t>
        <a:bodyPr/>
        <a:lstStyle/>
        <a:p>
          <a:endParaRPr lang="en-US"/>
        </a:p>
      </dgm:t>
    </dgm:pt>
    <dgm:pt modelId="{DB78BDFB-812B-4EAB-B123-2591EB0C80A8}" type="pres">
      <dgm:prSet presAssocID="{ABD7B762-6457-4F76-BD97-91591E342B72}" presName="circ1Tx" presStyleLbl="revTx" presStyleIdx="0" presStyleCnt="0">
        <dgm:presLayoutVars>
          <dgm:chMax val="0"/>
          <dgm:chPref val="0"/>
          <dgm:bulletEnabled val="1"/>
        </dgm:presLayoutVars>
      </dgm:prSet>
      <dgm:spPr/>
      <dgm:t>
        <a:bodyPr/>
        <a:lstStyle/>
        <a:p>
          <a:endParaRPr lang="en-US"/>
        </a:p>
      </dgm:t>
    </dgm:pt>
    <dgm:pt modelId="{640E2489-16D9-4370-90FB-C277C2AA69EC}" type="pres">
      <dgm:prSet presAssocID="{95CEA5B6-6E20-4FFD-9797-9DBAB3E11B2F}" presName="circ2" presStyleLbl="vennNode1" presStyleIdx="1" presStyleCnt="3" custScaleX="98681"/>
      <dgm:spPr/>
      <dgm:t>
        <a:bodyPr/>
        <a:lstStyle/>
        <a:p>
          <a:endParaRPr lang="en-US"/>
        </a:p>
      </dgm:t>
    </dgm:pt>
    <dgm:pt modelId="{704C3D97-F1AA-4AB8-A17F-AD2FFC19EE81}" type="pres">
      <dgm:prSet presAssocID="{95CEA5B6-6E20-4FFD-9797-9DBAB3E11B2F}" presName="circ2Tx" presStyleLbl="revTx" presStyleIdx="0" presStyleCnt="0">
        <dgm:presLayoutVars>
          <dgm:chMax val="0"/>
          <dgm:chPref val="0"/>
          <dgm:bulletEnabled val="1"/>
        </dgm:presLayoutVars>
      </dgm:prSet>
      <dgm:spPr/>
      <dgm:t>
        <a:bodyPr/>
        <a:lstStyle/>
        <a:p>
          <a:endParaRPr lang="en-US"/>
        </a:p>
      </dgm:t>
    </dgm:pt>
    <dgm:pt modelId="{A0B2BAFE-C4FE-4AA0-9787-2F5C0563B652}" type="pres">
      <dgm:prSet presAssocID="{D677A843-D117-4689-8C41-713C3CC9D85C}" presName="circ3" presStyleLbl="vennNode1" presStyleIdx="2" presStyleCnt="3"/>
      <dgm:spPr/>
      <dgm:t>
        <a:bodyPr/>
        <a:lstStyle/>
        <a:p>
          <a:endParaRPr lang="en-US"/>
        </a:p>
      </dgm:t>
    </dgm:pt>
    <dgm:pt modelId="{4C1DD036-BAE3-46C8-B833-74361950651B}" type="pres">
      <dgm:prSet presAssocID="{D677A843-D117-4689-8C41-713C3CC9D85C}" presName="circ3Tx" presStyleLbl="revTx" presStyleIdx="0" presStyleCnt="0">
        <dgm:presLayoutVars>
          <dgm:chMax val="0"/>
          <dgm:chPref val="0"/>
          <dgm:bulletEnabled val="1"/>
        </dgm:presLayoutVars>
      </dgm:prSet>
      <dgm:spPr/>
      <dgm:t>
        <a:bodyPr/>
        <a:lstStyle/>
        <a:p>
          <a:endParaRPr lang="en-US"/>
        </a:p>
      </dgm:t>
    </dgm:pt>
  </dgm:ptLst>
  <dgm:cxnLst>
    <dgm:cxn modelId="{26308427-1B98-4190-99FD-DD8B2AAA65DC}" type="presOf" srcId="{95CEA5B6-6E20-4FFD-9797-9DBAB3E11B2F}" destId="{704C3D97-F1AA-4AB8-A17F-AD2FFC19EE81}" srcOrd="1" destOrd="0" presId="urn:microsoft.com/office/officeart/2005/8/layout/venn1"/>
    <dgm:cxn modelId="{CC02B605-773B-4E44-9804-196EA3E4876F}" srcId="{E46AB1ED-2F9E-4605-8A45-72E5319BA730}" destId="{ABD7B762-6457-4F76-BD97-91591E342B72}" srcOrd="0" destOrd="0" parTransId="{B89E409D-1458-463A-B16F-9BC22A6E7D5F}" sibTransId="{2E3C37AB-B246-4751-864D-654367D5BA84}"/>
    <dgm:cxn modelId="{C8973C9F-A9F5-4261-830B-5D580FDE9480}" type="presOf" srcId="{D677A843-D117-4689-8C41-713C3CC9D85C}" destId="{4C1DD036-BAE3-46C8-B833-74361950651B}" srcOrd="1" destOrd="0" presId="urn:microsoft.com/office/officeart/2005/8/layout/venn1"/>
    <dgm:cxn modelId="{EFEB504D-3995-462D-8DBD-9F49AD928A94}" srcId="{E46AB1ED-2F9E-4605-8A45-72E5319BA730}" destId="{D677A843-D117-4689-8C41-713C3CC9D85C}" srcOrd="2" destOrd="0" parTransId="{08B21E2B-EC50-4BFE-808F-802660724729}" sibTransId="{2AA0130D-1965-4AC0-98FE-554149793049}"/>
    <dgm:cxn modelId="{7F0124EC-84E0-4F9B-8935-521AD692F3BC}" type="presOf" srcId="{95CEA5B6-6E20-4FFD-9797-9DBAB3E11B2F}" destId="{640E2489-16D9-4370-90FB-C277C2AA69EC}" srcOrd="0" destOrd="0" presId="urn:microsoft.com/office/officeart/2005/8/layout/venn1"/>
    <dgm:cxn modelId="{D67E745F-5B19-4143-89D3-D4145B1EB87A}" type="presOf" srcId="{E46AB1ED-2F9E-4605-8A45-72E5319BA730}" destId="{55123CF5-040B-4769-8D47-A0F0BC86AB1B}" srcOrd="0" destOrd="0" presId="urn:microsoft.com/office/officeart/2005/8/layout/venn1"/>
    <dgm:cxn modelId="{BD0DBFE7-328E-4839-AE9A-B3A6E29A8EBA}" type="presOf" srcId="{D677A843-D117-4689-8C41-713C3CC9D85C}" destId="{A0B2BAFE-C4FE-4AA0-9787-2F5C0563B652}" srcOrd="0" destOrd="0" presId="urn:microsoft.com/office/officeart/2005/8/layout/venn1"/>
    <dgm:cxn modelId="{4EEDE2BD-DCC8-4985-A7F2-0B4235424352}" type="presOf" srcId="{ABD7B762-6457-4F76-BD97-91591E342B72}" destId="{DEAB22BE-6ACD-4304-B8C9-FF05A9AC0202}" srcOrd="0" destOrd="0" presId="urn:microsoft.com/office/officeart/2005/8/layout/venn1"/>
    <dgm:cxn modelId="{7349ABAB-99A6-470A-915B-04169D9C1357}" type="presOf" srcId="{ABD7B762-6457-4F76-BD97-91591E342B72}" destId="{DB78BDFB-812B-4EAB-B123-2591EB0C80A8}" srcOrd="1" destOrd="0" presId="urn:microsoft.com/office/officeart/2005/8/layout/venn1"/>
    <dgm:cxn modelId="{830F02E0-34CD-4BEC-ADA3-F5F1D25A73BB}" srcId="{E46AB1ED-2F9E-4605-8A45-72E5319BA730}" destId="{95CEA5B6-6E20-4FFD-9797-9DBAB3E11B2F}" srcOrd="1" destOrd="0" parTransId="{7F3EDB0D-263C-41A3-9B96-8EC27488D8CC}" sibTransId="{584A668E-2627-438A-B16D-E0E6D4597F73}"/>
    <dgm:cxn modelId="{B52239AE-897F-4E08-9EB2-1E822F9C43AE}" type="presParOf" srcId="{55123CF5-040B-4769-8D47-A0F0BC86AB1B}" destId="{DEAB22BE-6ACD-4304-B8C9-FF05A9AC0202}" srcOrd="0" destOrd="0" presId="urn:microsoft.com/office/officeart/2005/8/layout/venn1"/>
    <dgm:cxn modelId="{263C4B9B-1227-40AA-BCA1-545D31C1E74A}" type="presParOf" srcId="{55123CF5-040B-4769-8D47-A0F0BC86AB1B}" destId="{DB78BDFB-812B-4EAB-B123-2591EB0C80A8}" srcOrd="1" destOrd="0" presId="urn:microsoft.com/office/officeart/2005/8/layout/venn1"/>
    <dgm:cxn modelId="{BD306115-837B-4D51-A006-D4F07A8937C9}" type="presParOf" srcId="{55123CF5-040B-4769-8D47-A0F0BC86AB1B}" destId="{640E2489-16D9-4370-90FB-C277C2AA69EC}" srcOrd="2" destOrd="0" presId="urn:microsoft.com/office/officeart/2005/8/layout/venn1"/>
    <dgm:cxn modelId="{C7CD99C9-EF8E-420E-AE13-6FE8FDA3757E}" type="presParOf" srcId="{55123CF5-040B-4769-8D47-A0F0BC86AB1B}" destId="{704C3D97-F1AA-4AB8-A17F-AD2FFC19EE81}" srcOrd="3" destOrd="0" presId="urn:microsoft.com/office/officeart/2005/8/layout/venn1"/>
    <dgm:cxn modelId="{4B8EBC56-3732-415C-BD1A-84EE01C7D61E}" type="presParOf" srcId="{55123CF5-040B-4769-8D47-A0F0BC86AB1B}" destId="{A0B2BAFE-C4FE-4AA0-9787-2F5C0563B652}" srcOrd="4" destOrd="0" presId="urn:microsoft.com/office/officeart/2005/8/layout/venn1"/>
    <dgm:cxn modelId="{325C4BE4-B526-4DB4-B29E-951C16D52A32}" type="presParOf" srcId="{55123CF5-040B-4769-8D47-A0F0BC86AB1B}" destId="{4C1DD036-BAE3-46C8-B833-74361950651B}"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AB22BE-6ACD-4304-B8C9-FF05A9AC0202}">
      <dsp:nvSpPr>
        <dsp:cNvPr id="0" name=""/>
        <dsp:cNvSpPr/>
      </dsp:nvSpPr>
      <dsp:spPr>
        <a:xfrm>
          <a:off x="1715370" y="142697"/>
          <a:ext cx="2952364" cy="2952364"/>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en-US" sz="2000" kern="1200" dirty="0" smtClean="0"/>
            <a:t>Partner 1: ??</a:t>
          </a:r>
        </a:p>
        <a:p>
          <a:pPr lvl="0" algn="ctr" defTabSz="889000">
            <a:lnSpc>
              <a:spcPct val="90000"/>
            </a:lnSpc>
            <a:spcBef>
              <a:spcPct val="0"/>
            </a:spcBef>
            <a:spcAft>
              <a:spcPct val="35000"/>
            </a:spcAft>
          </a:pPr>
          <a:r>
            <a:rPr lang="en-US" sz="2000" kern="1200" dirty="0" smtClean="0"/>
            <a:t>Inventor/Owner of US-technology</a:t>
          </a:r>
          <a:endParaRPr lang="en-US" sz="2000" kern="1200" dirty="0"/>
        </a:p>
      </dsp:txBody>
      <dsp:txXfrm>
        <a:off x="2109019" y="659361"/>
        <a:ext cx="2165067" cy="1328564"/>
      </dsp:txXfrm>
    </dsp:sp>
    <dsp:sp modelId="{640E2489-16D9-4370-90FB-C277C2AA69EC}">
      <dsp:nvSpPr>
        <dsp:cNvPr id="0" name=""/>
        <dsp:cNvSpPr/>
      </dsp:nvSpPr>
      <dsp:spPr>
        <a:xfrm>
          <a:off x="2800153" y="1987925"/>
          <a:ext cx="2913423" cy="2952364"/>
        </a:xfrm>
        <a:prstGeom prst="ellipse">
          <a:avLst/>
        </a:prstGeom>
        <a:solidFill>
          <a:schemeClr val="accent4">
            <a:alpha val="50000"/>
            <a:hueOff val="5197846"/>
            <a:satOff val="-23984"/>
            <a:lumOff val="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kern="1200" dirty="0" smtClean="0"/>
            <a:t>Partner 2: </a:t>
          </a:r>
          <a:br>
            <a:rPr lang="en-US" sz="1600" kern="1200" dirty="0" smtClean="0"/>
          </a:br>
          <a:r>
            <a:rPr lang="en-US" sz="1600" kern="1200" dirty="0" smtClean="0"/>
            <a:t>ETH Zürich </a:t>
          </a:r>
          <a:br>
            <a:rPr lang="en-US" sz="1600" kern="1200" dirty="0" smtClean="0"/>
          </a:br>
          <a:r>
            <a:rPr lang="en-US" sz="1600" kern="1200" dirty="0" smtClean="0"/>
            <a:t>(Bruno Gander</a:t>
          </a:r>
          <a:r>
            <a:rPr lang="en-US" sz="1400" kern="1200" dirty="0" smtClean="0"/>
            <a:t>)</a:t>
          </a:r>
        </a:p>
        <a:p>
          <a:pPr lvl="0" algn="ctr" defTabSz="711200">
            <a:lnSpc>
              <a:spcPct val="90000"/>
            </a:lnSpc>
            <a:spcBef>
              <a:spcPct val="0"/>
            </a:spcBef>
            <a:spcAft>
              <a:spcPct val="35000"/>
            </a:spcAft>
          </a:pPr>
          <a:r>
            <a:rPr lang="en-US" sz="1600" kern="1200" dirty="0" smtClean="0"/>
            <a:t>Technology assessment for production of </a:t>
          </a:r>
          <a:r>
            <a:rPr lang="en-US" sz="1600" kern="1200" dirty="0" err="1" smtClean="0"/>
            <a:t>nanoparticulate</a:t>
          </a:r>
          <a:r>
            <a:rPr lang="en-US" sz="1600" kern="1200" dirty="0" smtClean="0"/>
            <a:t> drug delivery system</a:t>
          </a:r>
          <a:endParaRPr lang="en-US" sz="1600" kern="1200" dirty="0"/>
        </a:p>
      </dsp:txBody>
      <dsp:txXfrm>
        <a:off x="3691174" y="2750619"/>
        <a:ext cx="1748053" cy="1623800"/>
      </dsp:txXfrm>
    </dsp:sp>
    <dsp:sp modelId="{A0B2BAFE-C4FE-4AA0-9787-2F5C0563B652}">
      <dsp:nvSpPr>
        <dsp:cNvPr id="0" name=""/>
        <dsp:cNvSpPr/>
      </dsp:nvSpPr>
      <dsp:spPr>
        <a:xfrm>
          <a:off x="650058" y="1987925"/>
          <a:ext cx="2952364" cy="2952364"/>
        </a:xfrm>
        <a:prstGeom prst="ellipse">
          <a:avLst/>
        </a:prstGeom>
        <a:solidFill>
          <a:schemeClr val="accent4">
            <a:alpha val="50000"/>
            <a:hueOff val="10395692"/>
            <a:satOff val="-47968"/>
            <a:lumOff val="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kern="1200" dirty="0" smtClean="0"/>
            <a:t>Partner 3: </a:t>
          </a:r>
          <a:br>
            <a:rPr lang="en-US" sz="1600" kern="1200" dirty="0" smtClean="0"/>
          </a:br>
          <a:r>
            <a:rPr lang="en-US" sz="1600" kern="1200" dirty="0" smtClean="0"/>
            <a:t>R. </a:t>
          </a:r>
          <a:r>
            <a:rPr lang="en-US" sz="1600" kern="1200" dirty="0" err="1" smtClean="0"/>
            <a:t>Illi</a:t>
          </a:r>
          <a:r>
            <a:rPr lang="en-US" sz="1600" kern="1200" dirty="0" smtClean="0"/>
            <a:t> &amp; J-W. Chen</a:t>
          </a:r>
        </a:p>
        <a:p>
          <a:pPr lvl="0" algn="ctr" defTabSz="711200">
            <a:lnSpc>
              <a:spcPct val="90000"/>
            </a:lnSpc>
            <a:spcBef>
              <a:spcPct val="0"/>
            </a:spcBef>
            <a:spcAft>
              <a:spcPct val="35000"/>
            </a:spcAft>
          </a:pPr>
          <a:r>
            <a:rPr lang="en-US" sz="1600" kern="1200" dirty="0" smtClean="0"/>
            <a:t>Business development; Commercial exploitation</a:t>
          </a:r>
        </a:p>
        <a:p>
          <a:pPr lvl="0" algn="ctr" defTabSz="711200">
            <a:lnSpc>
              <a:spcPct val="90000"/>
            </a:lnSpc>
            <a:spcBef>
              <a:spcPct val="0"/>
            </a:spcBef>
            <a:spcAft>
              <a:spcPct val="35000"/>
            </a:spcAft>
          </a:pPr>
          <a:endParaRPr lang="en-US" sz="1600" kern="1200" dirty="0" smtClean="0"/>
        </a:p>
      </dsp:txBody>
      <dsp:txXfrm>
        <a:off x="928073" y="2750619"/>
        <a:ext cx="1771418" cy="162380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de-CH"/>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de-CH"/>
          </a:p>
        </p:txBody>
      </p:sp>
      <p:sp>
        <p:nvSpPr>
          <p:cNvPr id="4" name="Date Placeholder 3"/>
          <p:cNvSpPr>
            <a:spLocks noGrp="1"/>
          </p:cNvSpPr>
          <p:nvPr>
            <p:ph type="dt" sz="half" idx="10"/>
          </p:nvPr>
        </p:nvSpPr>
        <p:spPr/>
        <p:txBody>
          <a:bodyPr/>
          <a:lstStyle/>
          <a:p>
            <a:fld id="{29D978B3-D43D-4DFE-9C31-2B4AE817A508}" type="datetimeFigureOut">
              <a:rPr lang="de-CH" smtClean="0"/>
              <a:t>14.09.2017</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1473053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Date Placeholder 3"/>
          <p:cNvSpPr>
            <a:spLocks noGrp="1"/>
          </p:cNvSpPr>
          <p:nvPr>
            <p:ph type="dt" sz="half" idx="10"/>
          </p:nvPr>
        </p:nvSpPr>
        <p:spPr/>
        <p:txBody>
          <a:bodyPr/>
          <a:lstStyle/>
          <a:p>
            <a:fld id="{29D978B3-D43D-4DFE-9C31-2B4AE817A508}" type="datetimeFigureOut">
              <a:rPr lang="de-CH" smtClean="0"/>
              <a:t>14.09.2017</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210622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de-CH"/>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Date Placeholder 3"/>
          <p:cNvSpPr>
            <a:spLocks noGrp="1"/>
          </p:cNvSpPr>
          <p:nvPr>
            <p:ph type="dt" sz="half" idx="10"/>
          </p:nvPr>
        </p:nvSpPr>
        <p:spPr/>
        <p:txBody>
          <a:bodyPr/>
          <a:lstStyle/>
          <a:p>
            <a:fld id="{29D978B3-D43D-4DFE-9C31-2B4AE817A508}" type="datetimeFigureOut">
              <a:rPr lang="de-CH" smtClean="0"/>
              <a:t>14.09.2017</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1566148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Date Placeholder 3"/>
          <p:cNvSpPr>
            <a:spLocks noGrp="1"/>
          </p:cNvSpPr>
          <p:nvPr>
            <p:ph type="dt" sz="half" idx="10"/>
          </p:nvPr>
        </p:nvSpPr>
        <p:spPr/>
        <p:txBody>
          <a:bodyPr/>
          <a:lstStyle/>
          <a:p>
            <a:fld id="{29D978B3-D43D-4DFE-9C31-2B4AE817A508}" type="datetimeFigureOut">
              <a:rPr lang="de-CH" smtClean="0"/>
              <a:t>14.09.2017</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1111712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de-CH"/>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D978B3-D43D-4DFE-9C31-2B4AE817A508}" type="datetimeFigureOut">
              <a:rPr lang="de-CH" smtClean="0"/>
              <a:t>14.09.2017</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2876676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5" name="Date Placeholder 4"/>
          <p:cNvSpPr>
            <a:spLocks noGrp="1"/>
          </p:cNvSpPr>
          <p:nvPr>
            <p:ph type="dt" sz="half" idx="10"/>
          </p:nvPr>
        </p:nvSpPr>
        <p:spPr/>
        <p:txBody>
          <a:bodyPr/>
          <a:lstStyle/>
          <a:p>
            <a:fld id="{29D978B3-D43D-4DFE-9C31-2B4AE817A508}" type="datetimeFigureOut">
              <a:rPr lang="de-CH" smtClean="0"/>
              <a:t>14.09.2017</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867155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de-CH"/>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7" name="Date Placeholder 6"/>
          <p:cNvSpPr>
            <a:spLocks noGrp="1"/>
          </p:cNvSpPr>
          <p:nvPr>
            <p:ph type="dt" sz="half" idx="10"/>
          </p:nvPr>
        </p:nvSpPr>
        <p:spPr/>
        <p:txBody>
          <a:bodyPr/>
          <a:lstStyle/>
          <a:p>
            <a:fld id="{29D978B3-D43D-4DFE-9C31-2B4AE817A508}" type="datetimeFigureOut">
              <a:rPr lang="de-CH" smtClean="0"/>
              <a:t>14.09.2017</a:t>
            </a:fld>
            <a:endParaRPr lang="de-CH"/>
          </a:p>
        </p:txBody>
      </p:sp>
      <p:sp>
        <p:nvSpPr>
          <p:cNvPr id="8" name="Footer Placeholder 7"/>
          <p:cNvSpPr>
            <a:spLocks noGrp="1"/>
          </p:cNvSpPr>
          <p:nvPr>
            <p:ph type="ftr" sz="quarter" idx="11"/>
          </p:nvPr>
        </p:nvSpPr>
        <p:spPr/>
        <p:txBody>
          <a:bodyPr/>
          <a:lstStyle/>
          <a:p>
            <a:endParaRPr lang="de-CH"/>
          </a:p>
        </p:txBody>
      </p:sp>
      <p:sp>
        <p:nvSpPr>
          <p:cNvPr id="9" name="Slide Number Placeholder 8"/>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4253623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CH"/>
          </a:p>
        </p:txBody>
      </p:sp>
      <p:sp>
        <p:nvSpPr>
          <p:cNvPr id="3" name="Date Placeholder 2"/>
          <p:cNvSpPr>
            <a:spLocks noGrp="1"/>
          </p:cNvSpPr>
          <p:nvPr>
            <p:ph type="dt" sz="half" idx="10"/>
          </p:nvPr>
        </p:nvSpPr>
        <p:spPr/>
        <p:txBody>
          <a:bodyPr/>
          <a:lstStyle/>
          <a:p>
            <a:fld id="{29D978B3-D43D-4DFE-9C31-2B4AE817A508}" type="datetimeFigureOut">
              <a:rPr lang="de-CH" smtClean="0"/>
              <a:t>14.09.2017</a:t>
            </a:fld>
            <a:endParaRPr lang="de-CH"/>
          </a:p>
        </p:txBody>
      </p:sp>
      <p:sp>
        <p:nvSpPr>
          <p:cNvPr id="4" name="Footer Placeholder 3"/>
          <p:cNvSpPr>
            <a:spLocks noGrp="1"/>
          </p:cNvSpPr>
          <p:nvPr>
            <p:ph type="ftr" sz="quarter" idx="11"/>
          </p:nvPr>
        </p:nvSpPr>
        <p:spPr/>
        <p:txBody>
          <a:bodyPr/>
          <a:lstStyle/>
          <a:p>
            <a:endParaRPr lang="de-CH"/>
          </a:p>
        </p:txBody>
      </p:sp>
      <p:sp>
        <p:nvSpPr>
          <p:cNvPr id="5" name="Slide Number Placeholder 4"/>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1094920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D978B3-D43D-4DFE-9C31-2B4AE817A508}" type="datetimeFigureOut">
              <a:rPr lang="de-CH" smtClean="0"/>
              <a:t>14.09.2017</a:t>
            </a:fld>
            <a:endParaRPr lang="de-CH"/>
          </a:p>
        </p:txBody>
      </p:sp>
      <p:sp>
        <p:nvSpPr>
          <p:cNvPr id="3" name="Footer Placeholder 2"/>
          <p:cNvSpPr>
            <a:spLocks noGrp="1"/>
          </p:cNvSpPr>
          <p:nvPr>
            <p:ph type="ftr" sz="quarter" idx="11"/>
          </p:nvPr>
        </p:nvSpPr>
        <p:spPr/>
        <p:txBody>
          <a:bodyPr/>
          <a:lstStyle/>
          <a:p>
            <a:endParaRPr lang="de-CH"/>
          </a:p>
        </p:txBody>
      </p:sp>
      <p:sp>
        <p:nvSpPr>
          <p:cNvPr id="4" name="Slide Number Placeholder 3"/>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482900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CH"/>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D978B3-D43D-4DFE-9C31-2B4AE817A508}" type="datetimeFigureOut">
              <a:rPr lang="de-CH" smtClean="0"/>
              <a:t>14.09.2017</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66072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de-CH"/>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D978B3-D43D-4DFE-9C31-2B4AE817A508}" type="datetimeFigureOut">
              <a:rPr lang="de-CH" smtClean="0"/>
              <a:t>14.09.2017</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F4A90F29-8FCA-437A-8B22-A796E96F76E1}" type="slidenum">
              <a:rPr lang="de-CH" smtClean="0"/>
              <a:t>‹#›</a:t>
            </a:fld>
            <a:endParaRPr lang="de-CH"/>
          </a:p>
        </p:txBody>
      </p:sp>
    </p:spTree>
    <p:extLst>
      <p:ext uri="{BB962C8B-B14F-4D97-AF65-F5344CB8AC3E}">
        <p14:creationId xmlns:p14="http://schemas.microsoft.com/office/powerpoint/2010/main" val="419221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de-CH"/>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CH"/>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D978B3-D43D-4DFE-9C31-2B4AE817A508}" type="datetimeFigureOut">
              <a:rPr lang="de-CH" smtClean="0"/>
              <a:t>14.09.2017</a:t>
            </a:fld>
            <a:endParaRPr lang="de-CH"/>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A90F29-8FCA-437A-8B22-A796E96F76E1}" type="slidenum">
              <a:rPr lang="de-CH" smtClean="0"/>
              <a:t>‹#›</a:t>
            </a:fld>
            <a:endParaRPr lang="de-CH"/>
          </a:p>
        </p:txBody>
      </p:sp>
    </p:spTree>
    <p:extLst>
      <p:ext uri="{BB962C8B-B14F-4D97-AF65-F5344CB8AC3E}">
        <p14:creationId xmlns:p14="http://schemas.microsoft.com/office/powerpoint/2010/main" val="2600221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8575" y="369330"/>
            <a:ext cx="11214847" cy="1015718"/>
          </a:xfrm>
        </p:spPr>
        <p:txBody>
          <a:bodyPr>
            <a:normAutofit/>
          </a:bodyPr>
          <a:lstStyle/>
          <a:p>
            <a:r>
              <a:rPr lang="de-CH" sz="2800" b="1" dirty="0" smtClean="0">
                <a:solidFill>
                  <a:schemeClr val="accent1">
                    <a:lumMod val="50000"/>
                  </a:schemeClr>
                </a:solidFill>
              </a:rPr>
              <a:t>Size-controlled production of </a:t>
            </a:r>
            <a:r>
              <a:rPr lang="de-CH" sz="2800" b="1" dirty="0" smtClean="0">
                <a:solidFill>
                  <a:srgbClr val="FF0000"/>
                </a:solidFill>
              </a:rPr>
              <a:t>nanoparticulate</a:t>
            </a:r>
            <a:r>
              <a:rPr lang="de-CH" sz="2800" b="1" dirty="0" smtClean="0">
                <a:solidFill>
                  <a:schemeClr val="accent1">
                    <a:lumMod val="50000"/>
                  </a:schemeClr>
                </a:solidFill>
              </a:rPr>
              <a:t>* drug delivery systems - </a:t>
            </a:r>
            <a:br>
              <a:rPr lang="de-CH" sz="2800" b="1" dirty="0" smtClean="0">
                <a:solidFill>
                  <a:schemeClr val="accent1">
                    <a:lumMod val="50000"/>
                  </a:schemeClr>
                </a:solidFill>
              </a:rPr>
            </a:br>
            <a:r>
              <a:rPr lang="de-CH" sz="2800" b="1" dirty="0" smtClean="0">
                <a:solidFill>
                  <a:schemeClr val="accent1">
                    <a:lumMod val="50000"/>
                  </a:schemeClr>
                </a:solidFill>
              </a:rPr>
              <a:t>Implementation of a novel ultrasonic flow-through cell</a:t>
            </a:r>
            <a:endParaRPr lang="de-CH" sz="2800" b="1" dirty="0">
              <a:solidFill>
                <a:schemeClr val="accent1">
                  <a:lumMod val="50000"/>
                </a:schemeClr>
              </a:solidFill>
            </a:endParaRPr>
          </a:p>
        </p:txBody>
      </p:sp>
      <p:graphicFrame>
        <p:nvGraphicFramePr>
          <p:cNvPr id="4" name="Diagram 3"/>
          <p:cNvGraphicFramePr/>
          <p:nvPr>
            <p:extLst>
              <p:ext uri="{D42A27DB-BD31-4B8C-83A1-F6EECF244321}">
                <p14:modId xmlns:p14="http://schemas.microsoft.com/office/powerpoint/2010/main" val="3668840138"/>
              </p:ext>
            </p:extLst>
          </p:nvPr>
        </p:nvGraphicFramePr>
        <p:xfrm>
          <a:off x="488575" y="1559860"/>
          <a:ext cx="6363635" cy="5082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9256368" y="1312039"/>
            <a:ext cx="2731838" cy="1200329"/>
          </a:xfrm>
          <a:prstGeom prst="rect">
            <a:avLst/>
          </a:prstGeom>
          <a:noFill/>
          <a:ln>
            <a:solidFill>
              <a:srgbClr val="FF0000"/>
            </a:solidFill>
          </a:ln>
        </p:spPr>
        <p:txBody>
          <a:bodyPr wrap="none" rtlCol="0">
            <a:spAutoFit/>
          </a:bodyPr>
          <a:lstStyle/>
          <a:p>
            <a:r>
              <a:rPr lang="de-CH" dirty="0" smtClean="0">
                <a:solidFill>
                  <a:srgbClr val="FF0000"/>
                </a:solidFill>
              </a:rPr>
              <a:t>* e.g.,:</a:t>
            </a:r>
          </a:p>
          <a:p>
            <a:pPr marL="285750" indent="-285750">
              <a:buFont typeface="Arial" panose="020B0604020202020204" pitchFamily="34" charset="0"/>
              <a:buChar char="•"/>
            </a:pPr>
            <a:r>
              <a:rPr lang="de-CH" dirty="0" smtClean="0">
                <a:solidFill>
                  <a:srgbClr val="FF0000"/>
                </a:solidFill>
              </a:rPr>
              <a:t>liposomes</a:t>
            </a:r>
          </a:p>
          <a:p>
            <a:pPr marL="285750" indent="-285750">
              <a:buFont typeface="Arial" panose="020B0604020202020204" pitchFamily="34" charset="0"/>
              <a:buChar char="•"/>
            </a:pPr>
            <a:r>
              <a:rPr lang="de-CH" dirty="0" smtClean="0">
                <a:solidFill>
                  <a:srgbClr val="FF0000"/>
                </a:solidFill>
              </a:rPr>
              <a:t>polymeric nanoparticles</a:t>
            </a:r>
          </a:p>
          <a:p>
            <a:pPr marL="285750" indent="-285750">
              <a:buFont typeface="Arial" panose="020B0604020202020204" pitchFamily="34" charset="0"/>
              <a:buChar char="•"/>
            </a:pPr>
            <a:r>
              <a:rPr lang="de-CH" dirty="0" smtClean="0">
                <a:solidFill>
                  <a:srgbClr val="FF0000"/>
                </a:solidFill>
              </a:rPr>
              <a:t>polymerosomes</a:t>
            </a:r>
          </a:p>
        </p:txBody>
      </p:sp>
      <p:sp>
        <p:nvSpPr>
          <p:cNvPr id="7" name="TextBox 6"/>
          <p:cNvSpPr txBox="1"/>
          <p:nvPr/>
        </p:nvSpPr>
        <p:spPr>
          <a:xfrm>
            <a:off x="6705600" y="2512368"/>
            <a:ext cx="5282605" cy="1477328"/>
          </a:xfrm>
          <a:prstGeom prst="rect">
            <a:avLst/>
          </a:prstGeom>
          <a:solidFill>
            <a:schemeClr val="accent4">
              <a:lumMod val="60000"/>
              <a:lumOff val="40000"/>
            </a:schemeClr>
          </a:solidFill>
        </p:spPr>
        <p:txBody>
          <a:bodyPr wrap="square" rtlCol="0">
            <a:spAutoFit/>
          </a:bodyPr>
          <a:lstStyle/>
          <a:p>
            <a:r>
              <a:rPr lang="de-CH" b="1" dirty="0" smtClean="0"/>
              <a:t>Partner 1:</a:t>
            </a:r>
          </a:p>
          <a:p>
            <a:r>
              <a:rPr lang="de-CH" dirty="0" smtClean="0"/>
              <a:t>Owns ultrasonic technology to produce at small and large scale nanoparticles of well-controllable size (50 – 500 nm) and narrow size distribution</a:t>
            </a:r>
            <a:r>
              <a:rPr lang="de-CH" dirty="0" smtClean="0"/>
              <a:t>.</a:t>
            </a:r>
            <a:r>
              <a:rPr lang="de-CH" dirty="0" smtClean="0">
                <a:solidFill>
                  <a:srgbClr val="FF0000"/>
                </a:solidFill>
                <a:effectLst>
                  <a:outerShdw blurRad="38100" dist="38100" dir="2700000" algn="tl">
                    <a:srgbClr val="000000">
                      <a:alpha val="43137"/>
                    </a:srgbClr>
                  </a:outerShdw>
                </a:effectLst>
              </a:rPr>
              <a:t>  Of course, step by step and if new prototypes will be financed…</a:t>
            </a:r>
            <a:endParaRPr lang="de-CH" dirty="0"/>
          </a:p>
        </p:txBody>
      </p:sp>
      <p:sp>
        <p:nvSpPr>
          <p:cNvPr id="8" name="TextBox 7"/>
          <p:cNvSpPr txBox="1"/>
          <p:nvPr/>
        </p:nvSpPr>
        <p:spPr>
          <a:xfrm>
            <a:off x="7169678" y="4101354"/>
            <a:ext cx="4818527" cy="1200329"/>
          </a:xfrm>
          <a:prstGeom prst="rect">
            <a:avLst/>
          </a:prstGeom>
          <a:solidFill>
            <a:srgbClr val="99FF99"/>
          </a:solidFill>
        </p:spPr>
        <p:txBody>
          <a:bodyPr wrap="square" rtlCol="0">
            <a:spAutoFit/>
          </a:bodyPr>
          <a:lstStyle/>
          <a:p>
            <a:r>
              <a:rPr lang="de-CH" b="1" dirty="0" smtClean="0"/>
              <a:t>Partner 2:</a:t>
            </a:r>
          </a:p>
          <a:p>
            <a:r>
              <a:rPr lang="de-CH" dirty="0" smtClean="0"/>
              <a:t>Owns know-how and has expertise in the development, analysis and use of nanoparticulate delivery systems.</a:t>
            </a:r>
            <a:endParaRPr lang="de-CH" dirty="0"/>
          </a:p>
        </p:txBody>
      </p:sp>
      <p:sp>
        <p:nvSpPr>
          <p:cNvPr id="9" name="TextBox 8"/>
          <p:cNvSpPr txBox="1"/>
          <p:nvPr/>
        </p:nvSpPr>
        <p:spPr>
          <a:xfrm>
            <a:off x="7169678" y="5454117"/>
            <a:ext cx="4818527" cy="923330"/>
          </a:xfrm>
          <a:prstGeom prst="rect">
            <a:avLst/>
          </a:prstGeom>
          <a:solidFill>
            <a:schemeClr val="accent1">
              <a:lumMod val="40000"/>
              <a:lumOff val="60000"/>
            </a:schemeClr>
          </a:solidFill>
        </p:spPr>
        <p:txBody>
          <a:bodyPr wrap="square" rtlCol="0">
            <a:spAutoFit/>
          </a:bodyPr>
          <a:lstStyle/>
          <a:p>
            <a:r>
              <a:rPr lang="de-CH" b="1" dirty="0" smtClean="0"/>
              <a:t>Partner 3:</a:t>
            </a:r>
          </a:p>
          <a:p>
            <a:r>
              <a:rPr lang="de-CH" dirty="0" smtClean="0"/>
              <a:t>Provides project and business development and management. </a:t>
            </a:r>
            <a:endParaRPr lang="de-CH" dirty="0"/>
          </a:p>
        </p:txBody>
      </p:sp>
    </p:spTree>
    <p:extLst>
      <p:ext uri="{BB962C8B-B14F-4D97-AF65-F5344CB8AC3E}">
        <p14:creationId xmlns:p14="http://schemas.microsoft.com/office/powerpoint/2010/main" val="3612822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0630" y="369330"/>
            <a:ext cx="11214847" cy="491282"/>
          </a:xfrm>
        </p:spPr>
        <p:txBody>
          <a:bodyPr>
            <a:normAutofit/>
          </a:bodyPr>
          <a:lstStyle/>
          <a:p>
            <a:pPr algn="l"/>
            <a:r>
              <a:rPr lang="de-CH" sz="1600" dirty="0" smtClean="0">
                <a:solidFill>
                  <a:schemeClr val="accent1">
                    <a:lumMod val="50000"/>
                  </a:schemeClr>
                </a:solidFill>
              </a:rPr>
              <a:t>Size-controlled production of nanoparticulate drug delivery systems - Implementation of a novel ultrasonic (US) flow-through cell</a:t>
            </a:r>
            <a:endParaRPr lang="de-CH" sz="1600" dirty="0">
              <a:solidFill>
                <a:schemeClr val="accent1">
                  <a:lumMod val="50000"/>
                </a:schemeClr>
              </a:solidFill>
            </a:endParaRPr>
          </a:p>
        </p:txBody>
      </p:sp>
      <p:sp>
        <p:nvSpPr>
          <p:cNvPr id="5" name="Title 1"/>
          <p:cNvSpPr txBox="1">
            <a:spLocks/>
          </p:cNvSpPr>
          <p:nvPr/>
        </p:nvSpPr>
        <p:spPr>
          <a:xfrm>
            <a:off x="516585" y="965483"/>
            <a:ext cx="5495367" cy="7153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CH" sz="2800" b="1" dirty="0" smtClean="0">
                <a:solidFill>
                  <a:schemeClr val="accent1">
                    <a:lumMod val="50000"/>
                  </a:schemeClr>
                </a:solidFill>
              </a:rPr>
              <a:t>Proposal for a collaborative project</a:t>
            </a:r>
            <a:endParaRPr lang="de-CH" sz="2800" b="1" dirty="0">
              <a:solidFill>
                <a:schemeClr val="accent1">
                  <a:lumMod val="50000"/>
                </a:schemeClr>
              </a:solidFill>
            </a:endParaRPr>
          </a:p>
        </p:txBody>
      </p:sp>
      <p:sp>
        <p:nvSpPr>
          <p:cNvPr id="7" name="Title 1"/>
          <p:cNvSpPr txBox="1">
            <a:spLocks/>
          </p:cNvSpPr>
          <p:nvPr/>
        </p:nvSpPr>
        <p:spPr>
          <a:xfrm>
            <a:off x="516585" y="1785753"/>
            <a:ext cx="11505086" cy="2692117"/>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pPr>
            <a:r>
              <a:rPr lang="de-CH" sz="2400" b="1" dirty="0" smtClean="0">
                <a:solidFill>
                  <a:schemeClr val="accent1">
                    <a:lumMod val="50000"/>
                  </a:schemeClr>
                </a:solidFill>
              </a:rPr>
              <a:t>Aims</a:t>
            </a:r>
            <a:r>
              <a:rPr lang="de-CH" sz="2400" dirty="0" smtClean="0">
                <a:solidFill>
                  <a:schemeClr val="accent1">
                    <a:lumMod val="50000"/>
                  </a:schemeClr>
                </a:solidFill>
              </a:rPr>
              <a:t> </a:t>
            </a:r>
          </a:p>
          <a:p>
            <a:pPr marL="342900" indent="-342900" algn="l">
              <a:lnSpc>
                <a:spcPct val="100000"/>
              </a:lnSpc>
              <a:spcBef>
                <a:spcPts val="600"/>
              </a:spcBef>
              <a:buFont typeface="Arial" panose="020B0604020202020204" pitchFamily="34" charset="0"/>
              <a:buChar char="•"/>
            </a:pPr>
            <a:r>
              <a:rPr lang="de-CH" sz="2200" dirty="0">
                <a:solidFill>
                  <a:schemeClr val="accent1">
                    <a:lumMod val="50000"/>
                  </a:schemeClr>
                </a:solidFill>
              </a:rPr>
              <a:t>A</a:t>
            </a:r>
            <a:r>
              <a:rPr lang="de-CH" sz="2200" dirty="0" smtClean="0">
                <a:solidFill>
                  <a:schemeClr val="accent1">
                    <a:lumMod val="50000"/>
                  </a:schemeClr>
                </a:solidFill>
              </a:rPr>
              <a:t>ssess novel US-flow-through technology for production of nanoparticulate drug delivery systems, primarily of liposomes, but also of biodegradable polymeric nanoparticles and polymerosomes;</a:t>
            </a:r>
          </a:p>
          <a:p>
            <a:pPr marL="342900" indent="-342900" algn="l">
              <a:lnSpc>
                <a:spcPct val="100000"/>
              </a:lnSpc>
              <a:spcBef>
                <a:spcPts val="600"/>
              </a:spcBef>
              <a:buFont typeface="Arial" panose="020B0604020202020204" pitchFamily="34" charset="0"/>
              <a:buChar char="•"/>
            </a:pPr>
            <a:r>
              <a:rPr lang="de-CH" sz="2200" dirty="0" smtClean="0">
                <a:solidFill>
                  <a:schemeClr val="accent1">
                    <a:lumMod val="50000"/>
                  </a:schemeClr>
                </a:solidFill>
              </a:rPr>
              <a:t>Assess process and formulation design space in view of achieving desired critical quality attributes (CQA) such as particle size and size distribution, particle shape and porosity, loading efficiency of active pharmaceutical ingredients, achievable concentration of nanoparticles in aqueous media; </a:t>
            </a:r>
            <a:r>
              <a:rPr lang="de-CH" sz="2200" b="1" dirty="0" smtClean="0">
                <a:solidFill>
                  <a:srgbClr val="FF0000"/>
                </a:solidFill>
                <a:effectLst>
                  <a:outerShdw blurRad="38100" dist="38100" dir="2700000" algn="tl">
                    <a:srgbClr val="000000">
                      <a:alpha val="43137"/>
                    </a:srgbClr>
                  </a:outerShdw>
                </a:effectLst>
              </a:rPr>
              <a:t>Prototype will cost 60’000 CHF, later, every  new optimization 10’000 CHF.</a:t>
            </a:r>
            <a:endParaRPr lang="de-CH" sz="2200" dirty="0" smtClean="0">
              <a:solidFill>
                <a:srgbClr val="FF0000"/>
              </a:solidFill>
            </a:endParaRPr>
          </a:p>
        </p:txBody>
      </p:sp>
      <p:sp>
        <p:nvSpPr>
          <p:cNvPr id="8" name="Title 1"/>
          <p:cNvSpPr txBox="1">
            <a:spLocks/>
          </p:cNvSpPr>
          <p:nvPr/>
        </p:nvSpPr>
        <p:spPr>
          <a:xfrm>
            <a:off x="516586" y="4693024"/>
            <a:ext cx="11158823" cy="1860175"/>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de-CH" sz="2400" b="1" dirty="0" smtClean="0">
                <a:solidFill>
                  <a:schemeClr val="accent1">
                    <a:lumMod val="50000"/>
                  </a:schemeClr>
                </a:solidFill>
              </a:rPr>
              <a:t>Project duration, costs, and funding (Work at ETH Zurich)</a:t>
            </a:r>
            <a:r>
              <a:rPr lang="de-CH" sz="2400" dirty="0" smtClean="0">
                <a:solidFill>
                  <a:schemeClr val="accent1">
                    <a:lumMod val="50000"/>
                  </a:schemeClr>
                </a:solidFill>
              </a:rPr>
              <a:t> </a:t>
            </a:r>
          </a:p>
          <a:p>
            <a:pPr marL="342900" indent="-342900" algn="l">
              <a:lnSpc>
                <a:spcPct val="100000"/>
              </a:lnSpc>
              <a:spcBef>
                <a:spcPts val="600"/>
              </a:spcBef>
              <a:buFont typeface="Arial" panose="020B0604020202020204" pitchFamily="34" charset="0"/>
              <a:buChar char="•"/>
            </a:pPr>
            <a:r>
              <a:rPr lang="de-CH" sz="2200" dirty="0" smtClean="0">
                <a:solidFill>
                  <a:schemeClr val="accent1">
                    <a:lumMod val="50000"/>
                  </a:schemeClr>
                </a:solidFill>
              </a:rPr>
              <a:t>18 months; experiments to be conducted by a Postdoc scientist at ETH Zurich</a:t>
            </a:r>
          </a:p>
          <a:p>
            <a:pPr marL="342900" indent="-342900" algn="l">
              <a:lnSpc>
                <a:spcPct val="100000"/>
              </a:lnSpc>
              <a:spcBef>
                <a:spcPts val="600"/>
              </a:spcBef>
              <a:buFont typeface="Arial" panose="020B0604020202020204" pitchFamily="34" charset="0"/>
              <a:buChar char="•"/>
            </a:pPr>
            <a:r>
              <a:rPr lang="de-CH" sz="2200" dirty="0" smtClean="0">
                <a:solidFill>
                  <a:schemeClr val="accent1">
                    <a:lumMod val="50000"/>
                  </a:schemeClr>
                </a:solidFill>
              </a:rPr>
              <a:t>Estimated costs for work at ETH Zurich: CHF 220’000</a:t>
            </a:r>
          </a:p>
          <a:p>
            <a:pPr marL="342900" indent="-342900" algn="l">
              <a:lnSpc>
                <a:spcPct val="100000"/>
              </a:lnSpc>
              <a:spcBef>
                <a:spcPts val="600"/>
              </a:spcBef>
              <a:buFont typeface="Arial" panose="020B0604020202020204" pitchFamily="34" charset="0"/>
              <a:buChar char="•"/>
            </a:pPr>
            <a:r>
              <a:rPr lang="de-CH" sz="2200" dirty="0" smtClean="0">
                <a:solidFill>
                  <a:schemeClr val="accent1">
                    <a:lumMod val="50000"/>
                  </a:schemeClr>
                </a:solidFill>
              </a:rPr>
              <a:t>CTI-funding – to be requested (50% contribution by industrial partner, i.e., SME)</a:t>
            </a:r>
          </a:p>
        </p:txBody>
      </p:sp>
    </p:spTree>
    <p:extLst>
      <p:ext uri="{BB962C8B-B14F-4D97-AF65-F5344CB8AC3E}">
        <p14:creationId xmlns:p14="http://schemas.microsoft.com/office/powerpoint/2010/main" val="4226742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6585" y="369330"/>
            <a:ext cx="11214847" cy="491282"/>
          </a:xfrm>
        </p:spPr>
        <p:txBody>
          <a:bodyPr>
            <a:normAutofit/>
          </a:bodyPr>
          <a:lstStyle/>
          <a:p>
            <a:pPr algn="l"/>
            <a:r>
              <a:rPr lang="de-CH" sz="1600" dirty="0" smtClean="0">
                <a:solidFill>
                  <a:schemeClr val="accent1">
                    <a:lumMod val="50000"/>
                  </a:schemeClr>
                </a:solidFill>
              </a:rPr>
              <a:t>Size-controlled production of nanoparticulate drug delivery systems - Implementation of a novel ultrasonic (US) flow-through cell</a:t>
            </a:r>
            <a:endParaRPr lang="de-CH" sz="1600" dirty="0">
              <a:solidFill>
                <a:schemeClr val="accent1">
                  <a:lumMod val="50000"/>
                </a:schemeClr>
              </a:solidFill>
            </a:endParaRPr>
          </a:p>
        </p:txBody>
      </p:sp>
      <p:sp>
        <p:nvSpPr>
          <p:cNvPr id="5" name="Title 1"/>
          <p:cNvSpPr txBox="1">
            <a:spLocks/>
          </p:cNvSpPr>
          <p:nvPr/>
        </p:nvSpPr>
        <p:spPr>
          <a:xfrm>
            <a:off x="516585" y="965483"/>
            <a:ext cx="5495367" cy="71539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CH" sz="2800" b="1" dirty="0" smtClean="0">
                <a:solidFill>
                  <a:schemeClr val="accent1">
                    <a:lumMod val="50000"/>
                  </a:schemeClr>
                </a:solidFill>
              </a:rPr>
              <a:t>Proposal for a collaborative project</a:t>
            </a:r>
            <a:endParaRPr lang="de-CH" sz="2800" b="1" dirty="0">
              <a:solidFill>
                <a:schemeClr val="accent1">
                  <a:lumMod val="50000"/>
                </a:schemeClr>
              </a:solidFill>
            </a:endParaRPr>
          </a:p>
        </p:txBody>
      </p:sp>
      <p:sp>
        <p:nvSpPr>
          <p:cNvPr id="7" name="Title 1"/>
          <p:cNvSpPr txBox="1">
            <a:spLocks/>
          </p:cNvSpPr>
          <p:nvPr/>
        </p:nvSpPr>
        <p:spPr>
          <a:xfrm>
            <a:off x="516584" y="1785753"/>
            <a:ext cx="11675415" cy="2087001"/>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spcBef>
                <a:spcPts val="600"/>
              </a:spcBef>
            </a:pPr>
            <a:r>
              <a:rPr lang="de-CH" sz="2400" b="1" dirty="0" smtClean="0">
                <a:solidFill>
                  <a:schemeClr val="accent1">
                    <a:lumMod val="50000"/>
                  </a:schemeClr>
                </a:solidFill>
              </a:rPr>
              <a:t>Project Input to ETH Zurich</a:t>
            </a:r>
          </a:p>
          <a:p>
            <a:pPr marL="342900" indent="-342900" algn="l">
              <a:lnSpc>
                <a:spcPct val="100000"/>
              </a:lnSpc>
              <a:spcBef>
                <a:spcPts val="600"/>
              </a:spcBef>
              <a:buFont typeface="Arial" panose="020B0604020202020204" pitchFamily="34" charset="0"/>
              <a:buChar char="•"/>
            </a:pPr>
            <a:r>
              <a:rPr lang="de-CH" sz="2200" dirty="0" smtClean="0">
                <a:solidFill>
                  <a:schemeClr val="accent1">
                    <a:lumMod val="50000"/>
                  </a:schemeClr>
                </a:solidFill>
              </a:rPr>
              <a:t>Funding of Postdoc-Scientist over 18 months including materials, use of equipment, and overhead;</a:t>
            </a:r>
          </a:p>
          <a:p>
            <a:pPr marL="342900" indent="-342900" algn="l">
              <a:lnSpc>
                <a:spcPct val="100000"/>
              </a:lnSpc>
              <a:spcBef>
                <a:spcPts val="300"/>
              </a:spcBef>
              <a:buFont typeface="Arial" panose="020B0604020202020204" pitchFamily="34" charset="0"/>
              <a:buChar char="•"/>
            </a:pPr>
            <a:r>
              <a:rPr lang="de-CH" sz="2200" dirty="0" smtClean="0">
                <a:solidFill>
                  <a:schemeClr val="accent1">
                    <a:lumMod val="50000"/>
                  </a:schemeClr>
                </a:solidFill>
              </a:rPr>
              <a:t>Free use of US-equipment and instruction for </a:t>
            </a:r>
            <a:r>
              <a:rPr lang="de-CH" sz="2200" smtClean="0">
                <a:solidFill>
                  <a:schemeClr val="accent1">
                    <a:lumMod val="50000"/>
                  </a:schemeClr>
                </a:solidFill>
              </a:rPr>
              <a:t>use</a:t>
            </a:r>
            <a:r>
              <a:rPr lang="de-CH" sz="2200" smtClean="0">
                <a:solidFill>
                  <a:schemeClr val="accent1">
                    <a:lumMod val="50000"/>
                  </a:schemeClr>
                </a:solidFill>
              </a:rPr>
              <a:t>; </a:t>
            </a:r>
            <a:r>
              <a:rPr lang="de-CH" sz="2200" b="1" smtClean="0">
                <a:solidFill>
                  <a:srgbClr val="FF0000"/>
                </a:solidFill>
                <a:effectLst>
                  <a:outerShdw blurRad="38100" dist="38100" dir="2700000" algn="tl">
                    <a:srgbClr val="000000">
                      <a:alpha val="43137"/>
                    </a:srgbClr>
                  </a:outerShdw>
                </a:effectLst>
              </a:rPr>
              <a:t>I need 60’000 CHF to produce first prototype…</a:t>
            </a:r>
            <a:endParaRPr lang="de-CH" sz="2200" dirty="0" smtClean="0">
              <a:solidFill>
                <a:schemeClr val="accent1">
                  <a:lumMod val="50000"/>
                </a:schemeClr>
              </a:solidFill>
            </a:endParaRPr>
          </a:p>
          <a:p>
            <a:pPr marL="342900" indent="-342900" algn="l">
              <a:lnSpc>
                <a:spcPct val="100000"/>
              </a:lnSpc>
              <a:spcBef>
                <a:spcPts val="300"/>
              </a:spcBef>
              <a:buFont typeface="Arial" panose="020B0604020202020204" pitchFamily="34" charset="0"/>
              <a:buChar char="•"/>
            </a:pPr>
            <a:r>
              <a:rPr lang="de-CH" sz="2200" dirty="0" smtClean="0">
                <a:solidFill>
                  <a:schemeClr val="accent1">
                    <a:lumMod val="50000"/>
                  </a:schemeClr>
                </a:solidFill>
              </a:rPr>
              <a:t>Royalties on potential future licences derived from technology development results or upfront compensation.</a:t>
            </a:r>
          </a:p>
        </p:txBody>
      </p:sp>
      <p:sp>
        <p:nvSpPr>
          <p:cNvPr id="8" name="Title 1"/>
          <p:cNvSpPr txBox="1">
            <a:spLocks/>
          </p:cNvSpPr>
          <p:nvPr/>
        </p:nvSpPr>
        <p:spPr>
          <a:xfrm>
            <a:off x="516584" y="3977626"/>
            <a:ext cx="11158823" cy="2517304"/>
          </a:xfrm>
          <a:prstGeom prst="rect">
            <a:avLst/>
          </a:prstGeom>
        </p:spPr>
        <p:txBody>
          <a:bodyPr vert="horz" lIns="91440" tIns="45720" rIns="91440" bIns="45720" rtlCol="0" anchor="t">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de-CH" sz="2400" b="1" dirty="0" smtClean="0">
                <a:solidFill>
                  <a:schemeClr val="accent1">
                    <a:lumMod val="50000"/>
                  </a:schemeClr>
                </a:solidFill>
              </a:rPr>
              <a:t>Project Output from ETH Zurich </a:t>
            </a:r>
            <a:r>
              <a:rPr lang="de-CH" sz="2400" dirty="0" smtClean="0">
                <a:solidFill>
                  <a:schemeClr val="accent1">
                    <a:lumMod val="50000"/>
                  </a:schemeClr>
                </a:solidFill>
              </a:rPr>
              <a:t> </a:t>
            </a:r>
          </a:p>
          <a:p>
            <a:pPr marL="342900" indent="-342900" algn="l">
              <a:lnSpc>
                <a:spcPct val="100000"/>
              </a:lnSpc>
              <a:spcBef>
                <a:spcPts val="600"/>
              </a:spcBef>
              <a:buFont typeface="Arial" panose="020B0604020202020204" pitchFamily="34" charset="0"/>
              <a:buChar char="•"/>
            </a:pPr>
            <a:r>
              <a:rPr lang="de-CH" sz="2200" dirty="0" smtClean="0">
                <a:solidFill>
                  <a:schemeClr val="accent1">
                    <a:lumMod val="50000"/>
                  </a:schemeClr>
                </a:solidFill>
              </a:rPr>
              <a:t>Background information (report) and know-how on the nanoparticulate drug delivery systems of interest;</a:t>
            </a:r>
          </a:p>
          <a:p>
            <a:pPr marL="342900" indent="-342900" algn="l">
              <a:lnSpc>
                <a:spcPct val="100000"/>
              </a:lnSpc>
              <a:spcBef>
                <a:spcPts val="300"/>
              </a:spcBef>
              <a:buFont typeface="Arial" panose="020B0604020202020204" pitchFamily="34" charset="0"/>
              <a:buChar char="•"/>
            </a:pPr>
            <a:r>
              <a:rPr lang="de-CH" sz="2200" dirty="0" smtClean="0">
                <a:solidFill>
                  <a:schemeClr val="accent1">
                    <a:lumMod val="50000"/>
                  </a:schemeClr>
                </a:solidFill>
              </a:rPr>
              <a:t>Experimental plan for technology assessment and development;</a:t>
            </a:r>
          </a:p>
          <a:p>
            <a:pPr marL="342900" indent="-342900" algn="l">
              <a:lnSpc>
                <a:spcPct val="100000"/>
              </a:lnSpc>
              <a:spcBef>
                <a:spcPts val="300"/>
              </a:spcBef>
              <a:buFont typeface="Arial" panose="020B0604020202020204" pitchFamily="34" charset="0"/>
              <a:buChar char="•"/>
            </a:pPr>
            <a:r>
              <a:rPr lang="de-CH" sz="2200" dirty="0" smtClean="0">
                <a:solidFill>
                  <a:schemeClr val="accent1">
                    <a:lumMod val="50000"/>
                  </a:schemeClr>
                </a:solidFill>
              </a:rPr>
              <a:t>Experimental methods (protocols) and results from the investigations;</a:t>
            </a:r>
          </a:p>
          <a:p>
            <a:pPr marL="342900" indent="-342900" algn="l">
              <a:lnSpc>
                <a:spcPct val="100000"/>
              </a:lnSpc>
              <a:spcBef>
                <a:spcPts val="300"/>
              </a:spcBef>
              <a:buFont typeface="Arial" panose="020B0604020202020204" pitchFamily="34" charset="0"/>
              <a:buChar char="•"/>
            </a:pPr>
            <a:r>
              <a:rPr lang="de-CH" sz="2200" dirty="0" smtClean="0">
                <a:solidFill>
                  <a:schemeClr val="accent1">
                    <a:lumMod val="50000"/>
                  </a:schemeClr>
                </a:solidFill>
              </a:rPr>
              <a:t>Products for further testing and evaluation by project partners or sub-contractors</a:t>
            </a:r>
          </a:p>
        </p:txBody>
      </p:sp>
    </p:spTree>
    <p:extLst>
      <p:ext uri="{BB962C8B-B14F-4D97-AF65-F5344CB8AC3E}">
        <p14:creationId xmlns:p14="http://schemas.microsoft.com/office/powerpoint/2010/main" val="40967983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391</Words>
  <Application>Microsoft Office PowerPoint</Application>
  <PresentationFormat>Widescreen</PresentationFormat>
  <Paragraphs>37</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Size-controlled production of nanoparticulate* drug delivery systems -  Implementation of a novel ultrasonic flow-through cell</vt:lpstr>
      <vt:lpstr>Size-controlled production of nanoparticulate drug delivery systems - Implementation of a novel ultrasonic (US) flow-through cell</vt:lpstr>
      <vt:lpstr>Size-controlled production of nanoparticulate drug delivery systems - Implementation of a novel ultrasonic (US) flow-through cell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Size-controlled production of nanoparticulate  drug delivery systems -  Implementation of a novel ultrasonic flow-through cell</dc:title>
  <dc:creator>bgander</dc:creator>
  <cp:lastModifiedBy>Miodrag</cp:lastModifiedBy>
  <cp:revision>10</cp:revision>
  <dcterms:created xsi:type="dcterms:W3CDTF">2017-09-14T11:43:51Z</dcterms:created>
  <dcterms:modified xsi:type="dcterms:W3CDTF">2017-09-14T21:52:13Z</dcterms:modified>
</cp:coreProperties>
</file>